
<file path=[Content_Types].xml><?xml version="1.0" encoding="utf-8"?>
<Types xmlns="http://schemas.openxmlformats.org/package/2006/content-types">
  <Default Extension="xml" ContentType="application/xml"/>
  <Default Extension="wmv" ContentType="video/unknown"/>
  <Default Extension="jpg" ContentType="image/jpeg"/>
  <Default Extension="jpeg" ContentType="image/jpeg"/>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2"/>
  </p:sldMasterIdLst>
  <p:notesMasterIdLst>
    <p:notesMasterId r:id="rId11"/>
  </p:notesMasterIdLst>
  <p:sldIdLst>
    <p:sldId id="256" r:id="rId3"/>
    <p:sldId id="257" r:id="rId4"/>
    <p:sldId id="259" r:id="rId5"/>
    <p:sldId id="260" r:id="rId6"/>
    <p:sldId id="261" r:id="rId7"/>
    <p:sldId id="262" r:id="rId8"/>
    <p:sldId id="263" r:id="rId9"/>
    <p:sldId id="258"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4BACC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82" d="100"/>
          <a:sy n="82" d="100"/>
        </p:scale>
        <p:origin x="-216" y="-96"/>
      </p:cViewPr>
      <p:guideLst>
        <p:guide orient="horz" pos="2160"/>
        <p:guide orient="horz" pos="864"/>
        <p:guide orient="horz" pos="3984"/>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notesMaster" Target="notesMasters/notesMaster1.xml"/><Relationship Id="rId12" Type="http://schemas.openxmlformats.org/officeDocument/2006/relationships/printerSettings" Target="printerSettings/printerSettings1.bin"/><Relationship Id="rId13" Type="http://schemas.openxmlformats.org/officeDocument/2006/relationships/presProps" Target="presProps.xml"/><Relationship Id="rId14" Type="http://schemas.openxmlformats.org/officeDocument/2006/relationships/viewProps" Target="viewProps.xml"/><Relationship Id="rId15" Type="http://schemas.openxmlformats.org/officeDocument/2006/relationships/theme" Target="theme/theme1.xml"/><Relationship Id="rId16" Type="http://schemas.openxmlformats.org/officeDocument/2006/relationships/tableStyles" Target="tableStyles.xml"/><Relationship Id="rId1" Type="http://schemas.openxmlformats.org/officeDocument/2006/relationships/customXml" Target="../customXml/item1.xml"/><Relationship Id="rId2" Type="http://schemas.openxmlformats.org/officeDocument/2006/relationships/slideMaster" Target="slideMasters/slide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117AFDA-A2A6-4710-B58E-E058CC3EF692}" type="datetimeFigureOut">
              <a:rPr lang="en-US" smtClean="0"/>
              <a:t>12/2/13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0A4C18E-325B-4787-AF7E-6CBBA729D017}" type="slidenum">
              <a:rPr lang="en-US" smtClean="0"/>
              <a:t>‹#›</a:t>
            </a:fld>
            <a:endParaRPr lang="en-US"/>
          </a:p>
        </p:txBody>
      </p:sp>
    </p:spTree>
    <p:extLst>
      <p:ext uri="{BB962C8B-B14F-4D97-AF65-F5344CB8AC3E}">
        <p14:creationId xmlns:p14="http://schemas.microsoft.com/office/powerpoint/2010/main" val="39113137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slideMaster" Target="../slideMasters/slideMaster1.xml"/><Relationship Id="rId4" Type="http://schemas.openxmlformats.org/officeDocument/2006/relationships/image" Target="../media/image1.png"/><Relationship Id="rId1" Type="http://schemas.microsoft.com/office/2007/relationships/media" Target="../media/media1.wmv"/><Relationship Id="rId2" Type="http://schemas.openxmlformats.org/officeDocument/2006/relationships/video" Target="../media/media1.wmv"/></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4" Type="http://schemas.openxmlformats.org/officeDocument/2006/relationships/image" Target="../media/image1.png"/><Relationship Id="rId1" Type="http://schemas.microsoft.com/office/2007/relationships/media" Target="../media/media1.wmv"/><Relationship Id="rId2" Type="http://schemas.openxmlformats.org/officeDocument/2006/relationships/video" Target="../media/media1.wmv"/></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climbing_emission_lg1.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42205"/>
          <a:stretch/>
        </p:blipFill>
        <p:spPr>
          <a:xfrm>
            <a:off x="0" y="0"/>
            <a:ext cx="9144000" cy="3860800"/>
          </a:xfrm>
          <a:prstGeom prst="rect">
            <a:avLst/>
          </a:prstGeom>
          <a:effectLst>
            <a:reflection blurRad="6350" stA="50000" endA="300" endPos="55000" dir="5400000" sy="-100000" algn="bl" rotWithShape="0"/>
          </a:effectLst>
        </p:spPr>
      </p:pic>
      <p:sp>
        <p:nvSpPr>
          <p:cNvPr id="2" name="Title 1"/>
          <p:cNvSpPr>
            <a:spLocks noGrp="1"/>
          </p:cNvSpPr>
          <p:nvPr>
            <p:ph type="ctrTitle"/>
          </p:nvPr>
        </p:nvSpPr>
        <p:spPr>
          <a:xfrm>
            <a:off x="685800" y="4063314"/>
            <a:ext cx="7772400" cy="1143000"/>
          </a:xfrm>
        </p:spPr>
        <p:txBody>
          <a:bodyPr/>
          <a:lstStyle>
            <a:lvl1pPr algn="ctr">
              <a:defRPr>
                <a:solidFill>
                  <a:schemeClr val="tx2">
                    <a:lumMod val="50000"/>
                  </a:schemeClr>
                </a:solidFill>
                <a:effectLst>
                  <a:reflection blurRad="6350" stA="25000" endPos="45500" dir="5400000" sy="-100000" algn="bl" rotWithShape="0"/>
                </a:effectLst>
              </a:defRPr>
            </a:lvl1pPr>
          </a:lstStyle>
          <a:p>
            <a:r>
              <a:rPr lang="en-US" smtClean="0"/>
              <a:t>Click to edit Master title style</a:t>
            </a:r>
            <a:endParaRPr lang="en-US"/>
          </a:p>
        </p:txBody>
      </p:sp>
      <p:sp>
        <p:nvSpPr>
          <p:cNvPr id="3" name="Subtitle 2"/>
          <p:cNvSpPr>
            <a:spLocks noGrp="1"/>
          </p:cNvSpPr>
          <p:nvPr>
            <p:ph type="subTitle" idx="1"/>
          </p:nvPr>
        </p:nvSpPr>
        <p:spPr>
          <a:xfrm>
            <a:off x="1371600" y="5206314"/>
            <a:ext cx="6400800" cy="1143000"/>
          </a:xfrm>
        </p:spPr>
        <p:txBody>
          <a:bodyPr/>
          <a:lstStyle>
            <a:lvl1pPr marL="0" indent="0" algn="ctr">
              <a:buNone/>
              <a:defRPr>
                <a:solidFill>
                  <a:schemeClr val="tx2">
                    <a:lumMod val="50000"/>
                  </a:schemeClr>
                </a:solidFill>
                <a:effectLst>
                  <a:reflection blurRad="6350" stA="25000" endPos="45500" dir="5400000" sy="-100000" algn="bl" rotWithShape="0"/>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12C9470-335F-4FB4-A190-08EBD6AEAE67}" type="datetimeFigureOut">
              <a:rPr lang="en-US" smtClean="0"/>
              <a:t>12/2/13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C14F29-5060-4830-A216-B31A92D65088}" type="slidenum">
              <a:rPr lang="en-US" smtClean="0"/>
              <a:t>‹#›</a:t>
            </a:fld>
            <a:endParaRPr lang="en-US"/>
          </a:p>
        </p:txBody>
      </p:sp>
    </p:spTree>
    <p:extLst>
      <p:ext uri="{BB962C8B-B14F-4D97-AF65-F5344CB8AC3E}">
        <p14:creationId xmlns:p14="http://schemas.microsoft.com/office/powerpoint/2010/main" val="303502816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43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lvl1pPr algn="l">
              <a:defRPr>
                <a:solidFill>
                  <a:schemeClr val="bg1"/>
                </a:solidFill>
              </a:defRPr>
            </a:lvl1p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12C9470-335F-4FB4-A190-08EBD6AEAE67}" type="datetimeFigureOut">
              <a:rPr lang="en-US" smtClean="0"/>
              <a:t>12/2/13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C14F29-5060-4830-A216-B31A92D65088}" type="slidenum">
              <a:rPr lang="en-US" smtClean="0"/>
              <a:t>‹#›</a:t>
            </a:fld>
            <a:endParaRPr lang="en-US"/>
          </a:p>
        </p:txBody>
      </p:sp>
    </p:spTree>
    <p:extLst>
      <p:ext uri="{BB962C8B-B14F-4D97-AF65-F5344CB8AC3E}">
        <p14:creationId xmlns:p14="http://schemas.microsoft.com/office/powerpoint/2010/main" val="3146514654"/>
      </p:ext>
    </p:extLst>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1_Title and Content">
    <p:bg>
      <p:bgPr>
        <a:solidFill>
          <a:schemeClr val="tx1"/>
        </a:solidFill>
        <a:effectLst/>
      </p:bgPr>
    </p:bg>
    <p:spTree>
      <p:nvGrpSpPr>
        <p:cNvPr id="1" name=""/>
        <p:cNvGrpSpPr/>
        <p:nvPr/>
      </p:nvGrpSpPr>
      <p:grpSpPr>
        <a:xfrm>
          <a:off x="0" y="0"/>
          <a:ext cx="0" cy="0"/>
          <a:chOff x="0" y="0"/>
          <a:chExt cx="0" cy="0"/>
        </a:xfrm>
      </p:grpSpPr>
      <p:pic>
        <p:nvPicPr>
          <p:cNvPr id="9" name="climbing_emission_lg1.wmv">
            <a:hlinkClick r:id="" action="ppaction://media"/>
          </p:cNvPr>
          <p:cNvPicPr>
            <a:picLocks noChangeAspect="1"/>
          </p:cNvPicPr>
          <p:nvPr userDrawn="1">
            <a:videoFile r:link="rId2"/>
            <p:extLst>
              <p:ext uri="{DAA4B4D4-6D71-4841-9C94-3DE7FCFB9230}">
                <p14:media xmlns:p14="http://schemas.microsoft.com/office/powerpoint/2010/main" r:embed="rId1"/>
              </p:ext>
            </p:extLst>
          </p:nvPr>
        </p:nvPicPr>
        <p:blipFill rotWithShape="1">
          <a:blip r:embed="rId4"/>
          <a:srcRect t="60456" b="20219"/>
          <a:stretch/>
        </p:blipFill>
        <p:spPr>
          <a:xfrm>
            <a:off x="0" y="0"/>
            <a:ext cx="9144000" cy="1290918"/>
          </a:xfrm>
          <a:prstGeom prst="rect">
            <a:avLst/>
          </a:prstGeom>
          <a:effectLst>
            <a:reflection blurRad="6350" stA="15000" endPos="75000" dir="5400000" sy="-100000" algn="bl" rotWithShape="0"/>
          </a:effectLst>
        </p:spPr>
      </p:pic>
      <p:sp>
        <p:nvSpPr>
          <p:cNvPr id="2" name="Title 1"/>
          <p:cNvSpPr>
            <a:spLocks noGrp="1"/>
          </p:cNvSpPr>
          <p:nvPr>
            <p:ph type="title"/>
          </p:nvPr>
        </p:nvSpPr>
        <p:spPr>
          <a:xfrm>
            <a:off x="457200" y="76200"/>
            <a:ext cx="8229600" cy="1143000"/>
          </a:xfrm>
        </p:spPr>
        <p:txBody>
          <a:bodyPr/>
          <a:lstStyle>
            <a:lvl1pPr algn="l">
              <a:defRPr>
                <a:solidFill>
                  <a:schemeClr val="bg1"/>
                </a:solidFill>
              </a:defRPr>
            </a:lvl1pPr>
          </a:lstStyle>
          <a:p>
            <a:r>
              <a:rPr lang="en-US" smtClean="0"/>
              <a:t>Click to edit Master title style</a:t>
            </a:r>
            <a:endParaRPr lang="en-US"/>
          </a:p>
        </p:txBody>
      </p:sp>
      <p:sp>
        <p:nvSpPr>
          <p:cNvPr id="3" name="Content Placeholder 2"/>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12C9470-335F-4FB4-A190-08EBD6AEAE67}" type="datetimeFigureOut">
              <a:rPr lang="en-US" smtClean="0"/>
              <a:t>12/2/13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C14F29-5060-4830-A216-B31A92D65088}" type="slidenum">
              <a:rPr lang="en-US" smtClean="0"/>
              <a:t>‹#›</a:t>
            </a:fld>
            <a:endParaRPr lang="en-US"/>
          </a:p>
        </p:txBody>
      </p:sp>
    </p:spTree>
    <p:extLst>
      <p:ext uri="{BB962C8B-B14F-4D97-AF65-F5344CB8AC3E}">
        <p14:creationId xmlns:p14="http://schemas.microsoft.com/office/powerpoint/2010/main" val="264313228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433"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9"/>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9"/>
                                        </p:tgtEl>
                                      </p:cBhvr>
                                    </p:cmd>
                                  </p:childTnLst>
                                </p:cTn>
                              </p:par>
                            </p:childTnLst>
                          </p:cTn>
                        </p:par>
                      </p:childTnLst>
                    </p:cTn>
                  </p:par>
                </p:childTnLst>
              </p:cTn>
              <p:nextCondLst>
                <p:cond evt="onClick" delay="0">
                  <p:tgtEl>
                    <p:spTgt spid="9"/>
                  </p:tgtEl>
                </p:cond>
              </p:nextCondLst>
            </p:seq>
            <p:video>
              <p:cMediaNode vol="80000">
                <p:cTn id="12" repeatCount="indefinite" fill="hold" display="0">
                  <p:stCondLst>
                    <p:cond delay="indefinite"/>
                  </p:stCondLst>
                </p:cTn>
                <p:tgtEl>
                  <p:spTgt spid="9"/>
                </p:tgtEl>
              </p:cMediaNode>
            </p:video>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590925"/>
            <a:ext cx="7772400" cy="1362075"/>
          </a:xfrm>
        </p:spPr>
        <p:txBody>
          <a:bodyPr anchor="t"/>
          <a:lstStyle>
            <a:lvl1pPr algn="l">
              <a:defRPr sz="4000" b="1" cap="all">
                <a:solidFill>
                  <a:schemeClr val="tx2">
                    <a:lumMod val="50000"/>
                  </a:schemeClr>
                </a:solidFill>
                <a:effectLst>
                  <a:reflection blurRad="6350" stA="25000" endPos="45500" dir="5400000" sy="-100000" algn="bl" rotWithShape="0"/>
                </a:effectLst>
              </a:defRPr>
            </a:lvl1pPr>
          </a:lstStyle>
          <a:p>
            <a:r>
              <a:rPr lang="en-US" smtClean="0"/>
              <a:t>Click to edit Master title style</a:t>
            </a:r>
            <a:endParaRPr lang="en-US"/>
          </a:p>
        </p:txBody>
      </p:sp>
      <p:sp>
        <p:nvSpPr>
          <p:cNvPr id="3" name="Text Placeholder 2"/>
          <p:cNvSpPr>
            <a:spLocks noGrp="1"/>
          </p:cNvSpPr>
          <p:nvPr>
            <p:ph type="body" idx="1"/>
          </p:nvPr>
        </p:nvSpPr>
        <p:spPr>
          <a:xfrm>
            <a:off x="722313" y="2090738"/>
            <a:ext cx="7772400" cy="1500187"/>
          </a:xfrm>
        </p:spPr>
        <p:txBody>
          <a:bodyPr anchor="b"/>
          <a:lstStyle>
            <a:lvl1pPr marL="0" indent="0">
              <a:buNone/>
              <a:defRPr sz="2000">
                <a:solidFill>
                  <a:schemeClr val="tx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12C9470-335F-4FB4-A190-08EBD6AEAE67}" type="datetimeFigureOut">
              <a:rPr lang="en-US" smtClean="0"/>
              <a:t>12/2/13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C14F29-5060-4830-A216-B31A92D65088}" type="slidenum">
              <a:rPr lang="en-US" smtClean="0"/>
              <a:t>‹#›</a:t>
            </a:fld>
            <a:endParaRPr lang="en-US"/>
          </a:p>
        </p:txBody>
      </p:sp>
    </p:spTree>
    <p:extLst>
      <p:ext uri="{BB962C8B-B14F-4D97-AF65-F5344CB8AC3E}">
        <p14:creationId xmlns:p14="http://schemas.microsoft.com/office/powerpoint/2010/main" val="1495369431"/>
      </p:ext>
    </p:extLst>
  </p:cSld>
  <p:clrMapOvr>
    <a:masterClrMapping/>
  </p:clrMapOvr>
  <p:timing>
    <p:tnLst>
      <p:par>
        <p:cTn xmlns:p14="http://schemas.microsoft.com/office/powerpoint/2010/mai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71600"/>
            <a:ext cx="4038600" cy="4953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371600"/>
            <a:ext cx="4038600" cy="4953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12C9470-335F-4FB4-A190-08EBD6AEAE67}" type="datetimeFigureOut">
              <a:rPr lang="en-US" smtClean="0"/>
              <a:t>12/2/13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C14F29-5060-4830-A216-B31A92D65088}" type="slidenum">
              <a:rPr lang="en-US" smtClean="0"/>
              <a:t>‹#›</a:t>
            </a:fld>
            <a:endParaRPr lang="en-US"/>
          </a:p>
        </p:txBody>
      </p:sp>
    </p:spTree>
    <p:extLst>
      <p:ext uri="{BB962C8B-B14F-4D97-AF65-F5344CB8AC3E}">
        <p14:creationId xmlns:p14="http://schemas.microsoft.com/office/powerpoint/2010/main" val="2316800602"/>
      </p:ext>
    </p:extLst>
  </p:cSld>
  <p:clrMapOvr>
    <a:masterClrMapping/>
  </p:clrMapOvr>
  <p:timing>
    <p:tnLst>
      <p:par>
        <p:cTn xmlns:p14="http://schemas.microsoft.com/office/powerpoint/2010/mai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371600"/>
            <a:ext cx="4040188" cy="803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4"/>
            <a:ext cx="4040188" cy="41497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371600"/>
            <a:ext cx="4041775" cy="803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4"/>
            <a:ext cx="4041775" cy="41497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12C9470-335F-4FB4-A190-08EBD6AEAE67}" type="datetimeFigureOut">
              <a:rPr lang="en-US" smtClean="0"/>
              <a:t>12/2/13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8C14F29-5060-4830-A216-B31A92D65088}" type="slidenum">
              <a:rPr lang="en-US" smtClean="0"/>
              <a:t>‹#›</a:t>
            </a:fld>
            <a:endParaRPr lang="en-US"/>
          </a:p>
        </p:txBody>
      </p:sp>
    </p:spTree>
    <p:extLst>
      <p:ext uri="{BB962C8B-B14F-4D97-AF65-F5344CB8AC3E}">
        <p14:creationId xmlns:p14="http://schemas.microsoft.com/office/powerpoint/2010/main" val="1566188953"/>
      </p:ext>
    </p:extLst>
  </p:cSld>
  <p:clrMapOvr>
    <a:masterClrMapping/>
  </p:clrMapOvr>
  <p:timing>
    <p:tnLst>
      <p:par>
        <p:cTn xmlns:p14="http://schemas.microsoft.com/office/powerpoint/2010/mai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12C9470-335F-4FB4-A190-08EBD6AEAE67}" type="datetimeFigureOut">
              <a:rPr lang="en-US" smtClean="0"/>
              <a:t>12/2/13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8C14F29-5060-4830-A216-B31A92D65088}" type="slidenum">
              <a:rPr lang="en-US" smtClean="0"/>
              <a:t>‹#›</a:t>
            </a:fld>
            <a:endParaRPr lang="en-US"/>
          </a:p>
        </p:txBody>
      </p:sp>
    </p:spTree>
    <p:extLst>
      <p:ext uri="{BB962C8B-B14F-4D97-AF65-F5344CB8AC3E}">
        <p14:creationId xmlns:p14="http://schemas.microsoft.com/office/powerpoint/2010/main" val="249611721"/>
      </p:ext>
    </p:extLst>
  </p:cSld>
  <p:clrMapOvr>
    <a:masterClrMapping/>
  </p:clrMapOvr>
  <p:timing>
    <p:tnLst>
      <p:par>
        <p:cTn xmlns:p14="http://schemas.microsoft.com/office/powerpoint/2010/mai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2C9470-335F-4FB4-A190-08EBD6AEAE67}" type="datetimeFigureOut">
              <a:rPr lang="en-US" smtClean="0"/>
              <a:t>12/2/13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8C14F29-5060-4830-A216-B31A92D65088}" type="slidenum">
              <a:rPr lang="en-US" smtClean="0"/>
              <a:t>‹#›</a:t>
            </a:fld>
            <a:endParaRPr lang="en-US"/>
          </a:p>
        </p:txBody>
      </p:sp>
    </p:spTree>
    <p:extLst>
      <p:ext uri="{BB962C8B-B14F-4D97-AF65-F5344CB8AC3E}">
        <p14:creationId xmlns:p14="http://schemas.microsoft.com/office/powerpoint/2010/main" val="3918988453"/>
      </p:ext>
    </p:extLst>
  </p:cSld>
  <p:clrMapOvr>
    <a:masterClrMapping/>
  </p:clrMapOvr>
  <p:timing>
    <p:tnLst>
      <p:par>
        <p:cTn xmlns:p14="http://schemas.microsoft.com/office/powerpoint/2010/mai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371600"/>
            <a:ext cx="3008313" cy="1162050"/>
          </a:xfrm>
        </p:spPr>
        <p:txBody>
          <a:bodyPr anchor="b"/>
          <a:lstStyle>
            <a:lvl1pPr algn="l">
              <a:defRPr sz="2000" b="1">
                <a:solidFill>
                  <a:schemeClr val="tx2">
                    <a:lumMod val="50000"/>
                  </a:schemeClr>
                </a:solidFill>
              </a:defRPr>
            </a:lvl1pPr>
          </a:lstStyle>
          <a:p>
            <a:r>
              <a:rPr lang="en-US" smtClean="0"/>
              <a:t>Click to edit Master title style</a:t>
            </a:r>
            <a:endParaRPr lang="en-US"/>
          </a:p>
        </p:txBody>
      </p:sp>
      <p:sp>
        <p:nvSpPr>
          <p:cNvPr id="3" name="Content Placeholder 2"/>
          <p:cNvSpPr>
            <a:spLocks noGrp="1"/>
          </p:cNvSpPr>
          <p:nvPr>
            <p:ph idx="1"/>
          </p:nvPr>
        </p:nvSpPr>
        <p:spPr>
          <a:xfrm>
            <a:off x="3575050" y="1371601"/>
            <a:ext cx="5111750" cy="495299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2533651"/>
            <a:ext cx="3008313" cy="37909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12C9470-335F-4FB4-A190-08EBD6AEAE67}" type="datetimeFigureOut">
              <a:rPr lang="en-US" smtClean="0"/>
              <a:t>12/2/13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C14F29-5060-4830-A216-B31A92D65088}" type="slidenum">
              <a:rPr lang="en-US" smtClean="0"/>
              <a:t>‹#›</a:t>
            </a:fld>
            <a:endParaRPr lang="en-US"/>
          </a:p>
        </p:txBody>
      </p:sp>
    </p:spTree>
    <p:extLst>
      <p:ext uri="{BB962C8B-B14F-4D97-AF65-F5344CB8AC3E}">
        <p14:creationId xmlns:p14="http://schemas.microsoft.com/office/powerpoint/2010/main" val="3391290810"/>
      </p:ext>
    </p:extLst>
  </p:cSld>
  <p:clrMapOvr>
    <a:masterClrMapping/>
  </p:clrMapOvr>
  <p:timing>
    <p:tnLst>
      <p:par>
        <p:cTn xmlns:p14="http://schemas.microsoft.com/office/powerpoint/2010/mai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solidFill>
                  <a:schemeClr val="tx2">
                    <a:lumMod val="50000"/>
                  </a:schemeClr>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12C9470-335F-4FB4-A190-08EBD6AEAE67}" type="datetimeFigureOut">
              <a:rPr lang="en-US" smtClean="0"/>
              <a:t>12/2/13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C14F29-5060-4830-A216-B31A92D65088}" type="slidenum">
              <a:rPr lang="en-US" smtClean="0"/>
              <a:t>‹#›</a:t>
            </a:fld>
            <a:endParaRPr lang="en-US"/>
          </a:p>
        </p:txBody>
      </p:sp>
    </p:spTree>
    <p:extLst>
      <p:ext uri="{BB962C8B-B14F-4D97-AF65-F5344CB8AC3E}">
        <p14:creationId xmlns:p14="http://schemas.microsoft.com/office/powerpoint/2010/main" val="2707847835"/>
      </p:ext>
    </p:extLst>
  </p:cSld>
  <p:clrMapOvr>
    <a:masterClrMapping/>
  </p:clrMapOvr>
  <p:timing>
    <p:tnLst>
      <p:par>
        <p:cTn xmlns:p14="http://schemas.microsoft.com/office/powerpoint/2010/mai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12C9470-335F-4FB4-A190-08EBD6AEAE67}" type="datetimeFigureOut">
              <a:rPr lang="en-US" smtClean="0"/>
              <a:t>12/2/13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C14F29-5060-4830-A216-B31A92D65088}" type="slidenum">
              <a:rPr lang="en-US" smtClean="0"/>
              <a:t>‹#›</a:t>
            </a:fld>
            <a:endParaRPr lang="en-US"/>
          </a:p>
        </p:txBody>
      </p:sp>
    </p:spTree>
    <p:extLst>
      <p:ext uri="{BB962C8B-B14F-4D97-AF65-F5344CB8AC3E}">
        <p14:creationId xmlns:p14="http://schemas.microsoft.com/office/powerpoint/2010/main" val="4059983185"/>
      </p:ext>
    </p:extLst>
  </p:cSld>
  <p:clrMapOvr>
    <a:masterClrMapping/>
  </p:clrMapOvr>
  <p:timing>
    <p:tnLst>
      <p:par>
        <p:cTn xmlns:p14="http://schemas.microsoft.com/office/powerpoint/2010/mai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62800" y="1371600"/>
            <a:ext cx="1524000" cy="4953000"/>
          </a:xfrm>
        </p:spPr>
        <p:txBody>
          <a:bodyPr vert="eaVert"/>
          <a:lstStyle>
            <a:lvl1pPr>
              <a:defRPr>
                <a:solidFill>
                  <a:schemeClr val="tx2">
                    <a:lumMod val="50000"/>
                  </a:schemeClr>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371600"/>
            <a:ext cx="6705600" cy="4953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12C9470-335F-4FB4-A190-08EBD6AEAE67}" type="datetimeFigureOut">
              <a:rPr lang="en-US" smtClean="0"/>
              <a:t>12/2/13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C14F29-5060-4830-A216-B31A92D65088}" type="slidenum">
              <a:rPr lang="en-US" smtClean="0"/>
              <a:t>‹#›</a:t>
            </a:fld>
            <a:endParaRPr lang="en-US"/>
          </a:p>
        </p:txBody>
      </p:sp>
    </p:spTree>
    <p:extLst>
      <p:ext uri="{BB962C8B-B14F-4D97-AF65-F5344CB8AC3E}">
        <p14:creationId xmlns:p14="http://schemas.microsoft.com/office/powerpoint/2010/main" val="93499"/>
      </p:ext>
    </p:extLst>
  </p:cSld>
  <p:clrMapOvr>
    <a:masterClrMapping/>
  </p:clrMapOvr>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microsoft.com/office/2007/relationships/media" Target="../media/media1.wmv"/><Relationship Id="rId15" Type="http://schemas.openxmlformats.org/officeDocument/2006/relationships/video" Target="../media/media1.wmv"/><Relationship Id="rId16"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alpha val="25000"/>
          </a:schemeClr>
        </a:solidFill>
        <a:effectLst/>
      </p:bgPr>
    </p:bg>
    <p:spTree>
      <p:nvGrpSpPr>
        <p:cNvPr id="1" name=""/>
        <p:cNvGrpSpPr/>
        <p:nvPr/>
      </p:nvGrpSpPr>
      <p:grpSpPr>
        <a:xfrm>
          <a:off x="0" y="0"/>
          <a:ext cx="0" cy="0"/>
          <a:chOff x="0" y="0"/>
          <a:chExt cx="0" cy="0"/>
        </a:xfrm>
      </p:grpSpPr>
      <p:pic>
        <p:nvPicPr>
          <p:cNvPr id="9" name="climbing_emission_lg1.wmv">
            <a:hlinkClick r:id="" action="ppaction://media"/>
          </p:cNvPr>
          <p:cNvPicPr>
            <a:picLocks noChangeAspect="1"/>
          </p:cNvPicPr>
          <p:nvPr>
            <a:videoFile r:link="rId15"/>
            <p:extLst>
              <p:ext uri="{DAA4B4D4-6D71-4841-9C94-3DE7FCFB9230}">
                <p14:media xmlns:p14="http://schemas.microsoft.com/office/powerpoint/2010/main" r:embed="rId14"/>
              </p:ext>
            </p:extLst>
          </p:nvPr>
        </p:nvPicPr>
        <p:blipFill rotWithShape="1">
          <a:blip r:embed="rId16"/>
          <a:srcRect t="60456" b="20219"/>
          <a:stretch/>
        </p:blipFill>
        <p:spPr>
          <a:xfrm>
            <a:off x="0" y="0"/>
            <a:ext cx="9144000" cy="1290918"/>
          </a:xfrm>
          <a:prstGeom prst="rect">
            <a:avLst/>
          </a:prstGeom>
          <a:effectLst>
            <a:reflection blurRad="6350" stA="50000" endA="300" endPos="55000" dir="5400000" sy="-100000" algn="bl" rotWithShape="0"/>
          </a:effectLst>
        </p:spPr>
      </p:pic>
      <p:sp>
        <p:nvSpPr>
          <p:cNvPr id="2" name="Title Placeholder 1"/>
          <p:cNvSpPr>
            <a:spLocks noGrp="1"/>
          </p:cNvSpPr>
          <p:nvPr>
            <p:ph type="title"/>
          </p:nvPr>
        </p:nvSpPr>
        <p:spPr>
          <a:xfrm>
            <a:off x="457200" y="76200"/>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371600"/>
            <a:ext cx="8229600" cy="49530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2C9470-335F-4FB4-A190-08EBD6AEAE67}" type="datetimeFigureOut">
              <a:rPr lang="en-US" smtClean="0"/>
              <a:t>12/2/13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C14F29-5060-4830-A216-B31A92D65088}" type="slidenum">
              <a:rPr lang="en-US" smtClean="0"/>
              <a:t>‹#›</a:t>
            </a:fld>
            <a:endParaRPr lang="en-US"/>
          </a:p>
        </p:txBody>
      </p:sp>
    </p:spTree>
    <p:extLst>
      <p:ext uri="{BB962C8B-B14F-4D97-AF65-F5344CB8AC3E}">
        <p14:creationId xmlns:p14="http://schemas.microsoft.com/office/powerpoint/2010/main" val="14865757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433"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9"/>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9"/>
                                        </p:tgtEl>
                                      </p:cBhvr>
                                    </p:cmd>
                                  </p:childTnLst>
                                </p:cTn>
                              </p:par>
                            </p:childTnLst>
                          </p:cTn>
                        </p:par>
                      </p:childTnLst>
                    </p:cTn>
                  </p:par>
                </p:childTnLst>
              </p:cTn>
              <p:nextCondLst>
                <p:cond evt="onClick" delay="0">
                  <p:tgtEl>
                    <p:spTgt spid="9"/>
                  </p:tgtEl>
                </p:cond>
              </p:nextCondLst>
            </p:seq>
            <p:video>
              <p:cMediaNode vol="80000">
                <p:cTn id="12" repeatCount="indefinite" fill="hold" display="0">
                  <p:stCondLst>
                    <p:cond delay="indefinite"/>
                  </p:stCondLst>
                </p:cTn>
                <p:tgtEl>
                  <p:spTgt spid="9"/>
                </p:tgtEl>
              </p:cMediaNode>
            </p:video>
          </p:childTnLst>
        </p:cTn>
      </p:par>
    </p:tnLst>
  </p:timing>
  <p:txStyles>
    <p:titleStyle>
      <a:lvl1pPr algn="l" defTabSz="914400" rtl="0" eaLnBrk="1" latinLnBrk="0" hangingPunct="1">
        <a:spcBef>
          <a:spcPct val="0"/>
        </a:spcBef>
        <a:buNone/>
        <a:defRPr sz="4400" kern="1200">
          <a:solidFill>
            <a:schemeClr val="bg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g"/></Relationships>
</file>

<file path=ppt/slides/_rels/slide8.xml.rels><?xml version="1.0" encoding="UTF-8" standalone="yes"?>
<Relationships xmlns="http://schemas.openxmlformats.org/package/2006/relationships"><Relationship Id="rId3" Type="http://schemas.openxmlformats.org/officeDocument/2006/relationships/hyperlink" Target="http://books.google.com/books" TargetMode="External"/><Relationship Id="rId4" Type="http://schemas.openxmlformats.org/officeDocument/2006/relationships/hyperlink" Target="http://www.leagle.com/decision/197417045AD2d125_1134.xml/FERNANDEZ%20v.%20STATE%20OF%20NEW%20YORK" TargetMode="External"/><Relationship Id="rId1" Type="http://schemas.openxmlformats.org/officeDocument/2006/relationships/slideLayout" Target="../slideLayouts/slideLayout3.xml"/><Relationship Id="rId2" Type="http://schemas.openxmlformats.org/officeDocument/2006/relationships/hyperlink" Target="http://www.jblearning.com/samples/0763761303/61301_FM.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Negligence for Self Inflected</a:t>
            </a:r>
          </a:p>
        </p:txBody>
      </p:sp>
      <p:sp>
        <p:nvSpPr>
          <p:cNvPr id="3" name="Subtitle 2"/>
          <p:cNvSpPr>
            <a:spLocks noGrp="1"/>
          </p:cNvSpPr>
          <p:nvPr>
            <p:ph type="subTitle" idx="1"/>
          </p:nvPr>
        </p:nvSpPr>
        <p:spPr/>
        <p:txBody>
          <a:bodyPr/>
          <a:lstStyle/>
          <a:p>
            <a:r>
              <a:rPr lang="en-US" dirty="0" smtClean="0"/>
              <a:t>Frederick N. Guild Jr. </a:t>
            </a:r>
            <a:endParaRPr lang="en-US" dirty="0"/>
          </a:p>
        </p:txBody>
      </p:sp>
    </p:spTree>
    <p:extLst>
      <p:ext uri="{BB962C8B-B14F-4D97-AF65-F5344CB8AC3E}">
        <p14:creationId xmlns:p14="http://schemas.microsoft.com/office/powerpoint/2010/main" val="944337953"/>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malp.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81800" y="5292199"/>
            <a:ext cx="2362200" cy="1565801"/>
          </a:xfrm>
          <a:prstGeom prst="rect">
            <a:avLst/>
          </a:prstGeom>
        </p:spPr>
      </p:pic>
      <p:sp>
        <p:nvSpPr>
          <p:cNvPr id="2" name="Title 1"/>
          <p:cNvSpPr>
            <a:spLocks noGrp="1"/>
          </p:cNvSpPr>
          <p:nvPr>
            <p:ph type="title"/>
          </p:nvPr>
        </p:nvSpPr>
        <p:spPr/>
        <p:txBody>
          <a:bodyPr>
            <a:normAutofit fontScale="90000"/>
          </a:bodyPr>
          <a:lstStyle/>
          <a:p>
            <a:r>
              <a:rPr lang="en-US" dirty="0"/>
              <a:t>The injured party must show four things:</a:t>
            </a:r>
          </a:p>
        </p:txBody>
      </p:sp>
      <p:sp>
        <p:nvSpPr>
          <p:cNvPr id="3" name="Content Placeholder 2"/>
          <p:cNvSpPr>
            <a:spLocks noGrp="1"/>
          </p:cNvSpPr>
          <p:nvPr>
            <p:ph idx="1"/>
          </p:nvPr>
        </p:nvSpPr>
        <p:spPr/>
        <p:txBody>
          <a:bodyPr>
            <a:normAutofit fontScale="85000" lnSpcReduction="20000"/>
          </a:bodyPr>
          <a:lstStyle/>
          <a:p>
            <a:r>
              <a:rPr lang="en-US" dirty="0"/>
              <a:t>• Duty to Care for the patient existed based on the provider’s relationship with the patient. Whether on a hospital floor or in the emergency room, once a doctor-patient relationship has been established, the provider agrees to provide non-negligent care.</a:t>
            </a:r>
          </a:p>
          <a:p>
            <a:r>
              <a:rPr lang="en-US" dirty="0"/>
              <a:t>• Negligence. The physician or hospital personnel acted negligently and violated the duty of care. This concept is based upon a “standard of care” —</a:t>
            </a:r>
            <a:r>
              <a:rPr lang="en-US" dirty="0" err="1"/>
              <a:t>ie</a:t>
            </a:r>
            <a:r>
              <a:rPr lang="en-US" dirty="0"/>
              <a:t>, what other psychiatrists would do in this situation.</a:t>
            </a:r>
          </a:p>
          <a:p>
            <a:r>
              <a:rPr lang="en-US" dirty="0"/>
              <a:t>• Harm. Even if someone has acted negligently, a malpractice case cannot go forward if no harm has been suffered.</a:t>
            </a:r>
          </a:p>
          <a:p>
            <a:r>
              <a:rPr lang="en-US" dirty="0"/>
              <a:t>• Causation. The negligent act caused the harm.</a:t>
            </a:r>
          </a:p>
          <a:p>
            <a:endParaRPr lang="en-US" dirty="0"/>
          </a:p>
        </p:txBody>
      </p:sp>
    </p:spTree>
    <p:extLst>
      <p:ext uri="{BB962C8B-B14F-4D97-AF65-F5344CB8AC3E}">
        <p14:creationId xmlns:p14="http://schemas.microsoft.com/office/powerpoint/2010/main" val="283294742"/>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watching_you_like_a_hawk_by_vikingalligator-d6cey1l.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5600" y="4356014"/>
            <a:ext cx="2438400" cy="2501986"/>
          </a:xfrm>
          <a:prstGeom prst="rect">
            <a:avLst/>
          </a:prstGeom>
        </p:spPr>
      </p:pic>
      <p:sp>
        <p:nvSpPr>
          <p:cNvPr id="2" name="Title 1"/>
          <p:cNvSpPr>
            <a:spLocks noGrp="1"/>
          </p:cNvSpPr>
          <p:nvPr>
            <p:ph type="title"/>
          </p:nvPr>
        </p:nvSpPr>
        <p:spPr/>
        <p:txBody>
          <a:bodyPr>
            <a:normAutofit fontScale="90000"/>
          </a:bodyPr>
          <a:lstStyle/>
          <a:p>
            <a:r>
              <a:rPr lang="en-US" dirty="0"/>
              <a:t>The legal issue represented in the case </a:t>
            </a:r>
          </a:p>
        </p:txBody>
      </p:sp>
      <p:sp>
        <p:nvSpPr>
          <p:cNvPr id="3" name="Content Placeholder 2"/>
          <p:cNvSpPr>
            <a:spLocks noGrp="1"/>
          </p:cNvSpPr>
          <p:nvPr>
            <p:ph idx="1"/>
          </p:nvPr>
        </p:nvSpPr>
        <p:spPr/>
        <p:txBody>
          <a:bodyPr/>
          <a:lstStyle/>
          <a:p>
            <a:r>
              <a:rPr lang="en-US" dirty="0"/>
              <a:t>This claim is brought to recover for the alleged negligence of the Defendant in failing to properly observe the patient so as to permit him to injure himself</a:t>
            </a:r>
            <a:r>
              <a:rPr lang="en-US" dirty="0" smtClean="0"/>
              <a:t>.</a:t>
            </a:r>
          </a:p>
          <a:p>
            <a:r>
              <a:rPr lang="en-US" dirty="0"/>
              <a:t>Did the defendant show negligence by failing to be properly observe the plaintiff? </a:t>
            </a:r>
          </a:p>
        </p:txBody>
      </p:sp>
    </p:spTree>
    <p:extLst>
      <p:ext uri="{BB962C8B-B14F-4D97-AF65-F5344CB8AC3E}">
        <p14:creationId xmlns:p14="http://schemas.microsoft.com/office/powerpoint/2010/main" val="1614595027"/>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Arguments For &amp; against the defendant </a:t>
            </a:r>
          </a:p>
        </p:txBody>
      </p:sp>
      <p:sp>
        <p:nvSpPr>
          <p:cNvPr id="3" name="Content Placeholder 2"/>
          <p:cNvSpPr>
            <a:spLocks noGrp="1"/>
          </p:cNvSpPr>
          <p:nvPr>
            <p:ph idx="1"/>
          </p:nvPr>
        </p:nvSpPr>
        <p:spPr/>
        <p:txBody>
          <a:bodyPr/>
          <a:lstStyle/>
          <a:p>
            <a:r>
              <a:rPr lang="en-US" dirty="0"/>
              <a:t>Plaintiff was involuntarily submitted. </a:t>
            </a:r>
          </a:p>
          <a:p>
            <a:r>
              <a:rPr lang="en-US" dirty="0"/>
              <a:t>Plaintiff had hallucinations and was diagnosed with psychosis. </a:t>
            </a:r>
          </a:p>
          <a:p>
            <a:r>
              <a:rPr lang="en-US" dirty="0"/>
              <a:t>Plaintiff never gave reason to believe he had suicidal or homicidal.</a:t>
            </a:r>
          </a:p>
          <a:p>
            <a:r>
              <a:rPr lang="en-US" dirty="0"/>
              <a:t>Plaintiff was to be monitored every 15 minutes.</a:t>
            </a:r>
          </a:p>
        </p:txBody>
      </p:sp>
      <p:pic>
        <p:nvPicPr>
          <p:cNvPr id="4" name="Picture 3" descr="foragains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48400" y="4692090"/>
            <a:ext cx="2895600" cy="2165909"/>
          </a:xfrm>
          <a:prstGeom prst="rect">
            <a:avLst/>
          </a:prstGeom>
        </p:spPr>
      </p:pic>
    </p:spTree>
    <p:extLst>
      <p:ext uri="{BB962C8B-B14F-4D97-AF65-F5344CB8AC3E}">
        <p14:creationId xmlns:p14="http://schemas.microsoft.com/office/powerpoint/2010/main" val="3727680957"/>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ales.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29750" y="5410199"/>
            <a:ext cx="1930399" cy="1447799"/>
          </a:xfrm>
          <a:prstGeom prst="rect">
            <a:avLst/>
          </a:prstGeom>
        </p:spPr>
      </p:pic>
      <p:sp>
        <p:nvSpPr>
          <p:cNvPr id="2" name="Title 1"/>
          <p:cNvSpPr>
            <a:spLocks noGrp="1"/>
          </p:cNvSpPr>
          <p:nvPr>
            <p:ph type="title"/>
          </p:nvPr>
        </p:nvSpPr>
        <p:spPr/>
        <p:txBody>
          <a:bodyPr>
            <a:normAutofit fontScale="90000"/>
          </a:bodyPr>
          <a:lstStyle/>
          <a:p>
            <a:r>
              <a:rPr lang="en-US" dirty="0"/>
              <a:t> Most persuasive/ least persuasive </a:t>
            </a:r>
            <a:r>
              <a:rPr lang="en-US" dirty="0" err="1"/>
              <a:t>arguments,why</a:t>
            </a:r>
            <a:r>
              <a:rPr lang="en-US" dirty="0"/>
              <a:t>? </a:t>
            </a:r>
          </a:p>
        </p:txBody>
      </p:sp>
      <p:sp>
        <p:nvSpPr>
          <p:cNvPr id="3" name="Content Placeholder 2"/>
          <p:cNvSpPr>
            <a:spLocks noGrp="1"/>
          </p:cNvSpPr>
          <p:nvPr>
            <p:ph idx="1"/>
          </p:nvPr>
        </p:nvSpPr>
        <p:spPr/>
        <p:txBody>
          <a:bodyPr>
            <a:normAutofit fontScale="92500" lnSpcReduction="20000"/>
          </a:bodyPr>
          <a:lstStyle/>
          <a:p>
            <a:r>
              <a:rPr lang="en-US" dirty="0"/>
              <a:t>Reasonable care is required to protect such patients against themselves 1935 </a:t>
            </a:r>
            <a:r>
              <a:rPr lang="en-US" dirty="0" smtClean="0"/>
              <a:t>(Martindale </a:t>
            </a:r>
            <a:r>
              <a:rPr lang="en-US" dirty="0"/>
              <a:t>v. State of New York, 244 App. Div. 877, </a:t>
            </a:r>
            <a:r>
              <a:rPr lang="en-US" dirty="0" err="1"/>
              <a:t>affd</a:t>
            </a:r>
            <a:r>
              <a:rPr lang="en-US" dirty="0"/>
              <a:t>. 269 N.Y. 554).  Such care was provided in this case, the Defendant did assume a duty of continual observation, any absence when a patient is believe to be incapable of inflicting self-harm does not constitute an act of negligence. </a:t>
            </a:r>
            <a:endParaRPr lang="en-US" dirty="0" smtClean="0"/>
          </a:p>
          <a:p>
            <a:r>
              <a:rPr lang="en-US" dirty="0"/>
              <a:t>More observation was needed was the least persuasive.  Patient was diagnosed and involuntarily hospitalized and interviewed by a psychiatrist to determine his condition. </a:t>
            </a:r>
          </a:p>
        </p:txBody>
      </p:sp>
    </p:spTree>
    <p:extLst>
      <p:ext uri="{BB962C8B-B14F-4D97-AF65-F5344CB8AC3E}">
        <p14:creationId xmlns:p14="http://schemas.microsoft.com/office/powerpoint/2010/main" val="3801176801"/>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a:t>What might be the consequences of each course of action to the parties involved and to society? </a:t>
            </a:r>
          </a:p>
        </p:txBody>
      </p:sp>
      <p:sp>
        <p:nvSpPr>
          <p:cNvPr id="3" name="Content Placeholder 2"/>
          <p:cNvSpPr>
            <a:spLocks noGrp="1"/>
          </p:cNvSpPr>
          <p:nvPr>
            <p:ph idx="1"/>
          </p:nvPr>
        </p:nvSpPr>
        <p:spPr/>
        <p:txBody>
          <a:bodyPr>
            <a:normAutofit fontScale="70000" lnSpcReduction="20000"/>
          </a:bodyPr>
          <a:lstStyle/>
          <a:p>
            <a:r>
              <a:rPr lang="en-US" dirty="0"/>
              <a:t>• Conduct a comprehensive evaluation of the patient and his or her suicide risk. Ask about:</a:t>
            </a:r>
          </a:p>
          <a:p>
            <a:r>
              <a:rPr lang="en-US" dirty="0"/>
              <a:t>• Consider hospitalizing at-risk patients. If you decide against hospitalization, provide a comprehensive safety plan. Implement additional anti-suicide precautions, such as more-intensive outpatient therapy or involving family members in treatment.</a:t>
            </a:r>
          </a:p>
          <a:p>
            <a:r>
              <a:rPr lang="en-US" dirty="0"/>
              <a:t>• Document suicide risk assessment and the reasons for your treatment decisions. Juries may interpret lack of documented information in the patient’s favor.</a:t>
            </a:r>
          </a:p>
          <a:p>
            <a:r>
              <a:rPr lang="en-US" dirty="0"/>
              <a:t>• Design a treatment plan for hospitalized patients to reduce suicide risk. Consider the patient’s reaction to constant surveillance. For example, checking a paranoid patient every 5 minutes may be more therapeutic than a constant watch while providing adequate safety. Thoroughly document your reasons behind the plan.</a:t>
            </a:r>
          </a:p>
          <a:p>
            <a:endParaRPr lang="en-US" dirty="0"/>
          </a:p>
        </p:txBody>
      </p:sp>
    </p:spTree>
    <p:extLst>
      <p:ext uri="{BB962C8B-B14F-4D97-AF65-F5344CB8AC3E}">
        <p14:creationId xmlns:p14="http://schemas.microsoft.com/office/powerpoint/2010/main" val="3332340454"/>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5029199"/>
            <a:ext cx="3048000" cy="1828799"/>
          </a:xfrm>
          <a:prstGeom prst="rect">
            <a:avLst/>
          </a:prstGeom>
        </p:spPr>
      </p:pic>
      <p:sp>
        <p:nvSpPr>
          <p:cNvPr id="2" name="Title 1"/>
          <p:cNvSpPr>
            <a:spLocks noGrp="1"/>
          </p:cNvSpPr>
          <p:nvPr>
            <p:ph type="title"/>
          </p:nvPr>
        </p:nvSpPr>
        <p:spPr/>
        <p:txBody>
          <a:bodyPr/>
          <a:lstStyle/>
          <a:p>
            <a:r>
              <a:rPr lang="en-US" dirty="0"/>
              <a:t>Conclusion</a:t>
            </a:r>
          </a:p>
        </p:txBody>
      </p:sp>
      <p:sp>
        <p:nvSpPr>
          <p:cNvPr id="3" name="Content Placeholder 2"/>
          <p:cNvSpPr>
            <a:spLocks noGrp="1"/>
          </p:cNvSpPr>
          <p:nvPr>
            <p:ph idx="1"/>
          </p:nvPr>
        </p:nvSpPr>
        <p:spPr/>
        <p:txBody>
          <a:bodyPr>
            <a:normAutofit fontScale="70000" lnSpcReduction="20000"/>
          </a:bodyPr>
          <a:lstStyle/>
          <a:p>
            <a:endParaRPr lang="en-US" dirty="0"/>
          </a:p>
          <a:p>
            <a:r>
              <a:rPr lang="en-US" dirty="0"/>
              <a:t>• Important? Plaintiff was diagnosed with psychotic disorder and paranoid schizophrenia from a drug-induced psychosis. Psychiatrist met with the plaintiff for about 20 minutes and ordered 15 min check ups. Plaintiff was checked on every 15 minutes and it was documented.  Unimportant? The fact that the nurse had no other contact with him besides visual and audio surveillance.</a:t>
            </a:r>
          </a:p>
          <a:p>
            <a:endParaRPr lang="en-US" dirty="0"/>
          </a:p>
          <a:p>
            <a:r>
              <a:rPr lang="en-US" dirty="0"/>
              <a:t>• Information missing? The detailed instructions for plaintiff. Where was the bathroom? How long was he in the bathroom? If the bathroom is not in the room how was he able to get a table to the bathroom?  went to the bathroom alone. Was anyone near for tempered safety glass is tough to break? Is there is anyone near the restroom or is the restroom in his room? Was he still suffering from the affects of the medication? Did they give him any more medication?</a:t>
            </a:r>
          </a:p>
          <a:p>
            <a:endParaRPr lang="en-US" dirty="0"/>
          </a:p>
        </p:txBody>
      </p:sp>
    </p:spTree>
    <p:extLst>
      <p:ext uri="{BB962C8B-B14F-4D97-AF65-F5344CB8AC3E}">
        <p14:creationId xmlns:p14="http://schemas.microsoft.com/office/powerpoint/2010/main" val="1159738532"/>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References</a:t>
            </a:r>
            <a:endParaRPr lang="en-US" dirty="0"/>
          </a:p>
        </p:txBody>
      </p:sp>
      <p:sp>
        <p:nvSpPr>
          <p:cNvPr id="5" name="Content Placeholder 4"/>
          <p:cNvSpPr>
            <a:spLocks noGrp="1"/>
          </p:cNvSpPr>
          <p:nvPr>
            <p:ph idx="1"/>
          </p:nvPr>
        </p:nvSpPr>
        <p:spPr/>
        <p:txBody>
          <a:bodyPr>
            <a:normAutofit fontScale="92500" lnSpcReduction="20000"/>
          </a:bodyPr>
          <a:lstStyle/>
          <a:p>
            <a:r>
              <a:rPr lang="en-US" dirty="0" err="1"/>
              <a:t>Pozgar</a:t>
            </a:r>
            <a:r>
              <a:rPr lang="en-US" dirty="0"/>
              <a:t>, G. (2009). </a:t>
            </a:r>
            <a:r>
              <a:rPr lang="en-US" i="1" dirty="0"/>
              <a:t>Legal essential of health care administration</a:t>
            </a:r>
            <a:r>
              <a:rPr lang="en-US" dirty="0"/>
              <a:t>. Sudbury, Massachusetts: Jones and </a:t>
            </a:r>
            <a:r>
              <a:rPr lang="en-US" dirty="0" err="1"/>
              <a:t>Barlett</a:t>
            </a:r>
            <a:r>
              <a:rPr lang="en-US" dirty="0"/>
              <a:t> Publishers. Retrieved from </a:t>
            </a:r>
            <a:r>
              <a:rPr lang="en-US" dirty="0">
                <a:hlinkClick r:id="rId2"/>
              </a:rPr>
              <a:t>http://www.jblearning.com/samples/0763761303/</a:t>
            </a:r>
            <a:r>
              <a:rPr lang="en-US" dirty="0" smtClean="0">
                <a:hlinkClick r:id="rId2"/>
              </a:rPr>
              <a:t>61301_FM.pdf</a:t>
            </a:r>
            <a:endParaRPr lang="en-US" dirty="0" smtClean="0"/>
          </a:p>
          <a:p>
            <a:r>
              <a:rPr lang="en-US" i="1" dirty="0"/>
              <a:t>Supreme court, appellate division- first department</a:t>
            </a:r>
            <a:r>
              <a:rPr lang="en-US" dirty="0"/>
              <a:t>. (p. 832). New York City: New York. Retrieved from </a:t>
            </a:r>
            <a:r>
              <a:rPr lang="en-US" dirty="0">
                <a:hlinkClick r:id="rId3"/>
              </a:rPr>
              <a:t>http://books.google.com/</a:t>
            </a:r>
            <a:r>
              <a:rPr lang="en-US" err="1" smtClean="0">
                <a:hlinkClick r:id="rId3"/>
              </a:rPr>
              <a:t>books</a:t>
            </a:r>
            <a:r>
              <a:rPr lang="en-US" smtClean="0"/>
              <a:t>?</a:t>
            </a:r>
          </a:p>
          <a:p>
            <a:r>
              <a:rPr lang="en-US" b="1" smtClean="0">
                <a:solidFill>
                  <a:schemeClr val="tx2"/>
                </a:solidFill>
                <a:hlinkClick r:id="rId4"/>
              </a:rPr>
              <a:t>FERNANDEZ </a:t>
            </a:r>
            <a:r>
              <a:rPr lang="en-US" b="1" dirty="0">
                <a:solidFill>
                  <a:schemeClr val="tx2"/>
                </a:solidFill>
                <a:hlinkClick r:id="rId4"/>
              </a:rPr>
              <a:t>v. STATE OF NEW YORK, 45 A.D.2d 125 (1974), Appellate Division of the Supreme Court of the State of New York, Third Department., June 20, 1974.</a:t>
            </a:r>
            <a:endParaRPr lang="en-US" dirty="0">
              <a:solidFill>
                <a:schemeClr val="tx2"/>
              </a:solidFill>
              <a:latin typeface="Times New Roman"/>
              <a:cs typeface="Times New Roman"/>
            </a:endParaRPr>
          </a:p>
        </p:txBody>
      </p:sp>
    </p:spTree>
    <p:extLst>
      <p:ext uri="{BB962C8B-B14F-4D97-AF65-F5344CB8AC3E}">
        <p14:creationId xmlns:p14="http://schemas.microsoft.com/office/powerpoint/2010/main" val="2517650944"/>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TC01881351999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93E27973-A7DE-4230-97D1-7E42CEDC0C5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TC018813519991</Template>
  <TotalTime>297</TotalTime>
  <Words>766</Words>
  <Application>Microsoft Macintosh PowerPoint</Application>
  <PresentationFormat>On-screen Show (4:3)</PresentationFormat>
  <Paragraphs>32</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TC018813519991</vt:lpstr>
      <vt:lpstr>Negligence for Self Inflected</vt:lpstr>
      <vt:lpstr>The injured party must show four things:</vt:lpstr>
      <vt:lpstr>The legal issue represented in the case </vt:lpstr>
      <vt:lpstr>Arguments For &amp; against the defendant </vt:lpstr>
      <vt:lpstr> Most persuasive/ least persuasive arguments,why? </vt:lpstr>
      <vt:lpstr>What might be the consequences of each course of action to the parties involved and to society? </vt:lpstr>
      <vt:lpstr>Conclusion</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Animation_In_Motion</dc:title>
  <dc:creator/>
  <cp:keywords/>
  <cp:lastModifiedBy>Frederick  Guild</cp:lastModifiedBy>
  <cp:revision>15</cp:revision>
  <dcterms:modified xsi:type="dcterms:W3CDTF">2013-12-02T14:25:58Z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TC018813519991</vt:lpwstr>
  </property>
</Properties>
</file>